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1"/>
  </p:sldMasterIdLst>
  <p:sldIdLst>
    <p:sldId id="267" r:id="rId2"/>
    <p:sldId id="269" r:id="rId3"/>
    <p:sldId id="270" r:id="rId4"/>
    <p:sldId id="271" r:id="rId5"/>
    <p:sldId id="266" r:id="rId6"/>
    <p:sldId id="256" r:id="rId7"/>
    <p:sldId id="268" r:id="rId8"/>
    <p:sldId id="261" r:id="rId9"/>
    <p:sldId id="272" r:id="rId10"/>
    <p:sldId id="257" r:id="rId11"/>
    <p:sldId id="258" r:id="rId12"/>
    <p:sldId id="260" r:id="rId13"/>
    <p:sldId id="273" r:id="rId14"/>
    <p:sldId id="259" r:id="rId15"/>
    <p:sldId id="275" r:id="rId16"/>
    <p:sldId id="274" r:id="rId17"/>
    <p:sldId id="263" r:id="rId18"/>
    <p:sldId id="264" r:id="rId19"/>
    <p:sldId id="265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66FF"/>
    <a:srgbClr val="00CC99"/>
    <a:srgbClr val="0000FF"/>
    <a:srgbClr val="99CCFF"/>
    <a:srgbClr val="660066"/>
    <a:srgbClr val="CC00FF"/>
    <a:srgbClr val="CC66FF"/>
    <a:srgbClr val="66FF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89" d="100"/>
          <a:sy n="89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9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235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9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33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77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81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9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2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2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6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5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6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DBED542-C8BC-416A-8C36-1EECE4140DD8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448B751-A518-41AE-8F39-79EE48F8F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03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rriam-webster.com/dictionary/discrimination" TargetMode="External"/><Relationship Id="rId3" Type="http://schemas.openxmlformats.org/officeDocument/2006/relationships/hyperlink" Target="http://www.snipview.com/q/Ethnic_groups_in_Lapland?alt=Ethnic_groups_in_lapland" TargetMode="External"/><Relationship Id="rId7" Type="http://schemas.openxmlformats.org/officeDocument/2006/relationships/hyperlink" Target="http://equityhealthj.biomedcentral.com/articles/10.1186/s12939-015-0270-z" TargetMode="External"/><Relationship Id="rId2" Type="http://schemas.openxmlformats.org/officeDocument/2006/relationships/hyperlink" Target="https://www.humanrights.gov.au/quick-guide/1207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ircumpolarhealthjournal.net/index.php/ijch/article/view/25125" TargetMode="External"/><Relationship Id="rId5" Type="http://schemas.openxmlformats.org/officeDocument/2006/relationships/hyperlink" Target="https://www.timeshighereducation.com/news/positive-discrimination-and-positive-action/404799.article" TargetMode="External"/><Relationship Id="rId10" Type="http://schemas.openxmlformats.org/officeDocument/2006/relationships/hyperlink" Target="http://newpittsburghcourieronline.com/2013/12/24/things-you-didnt-know-about-reindeer/" TargetMode="External"/><Relationship Id="rId4" Type="http://schemas.openxmlformats.org/officeDocument/2006/relationships/hyperlink" Target="http://lib.dr.iastate.edu/cgi/viewcontent.cgi?article=1002&amp;context=psychology_pubs" TargetMode="External"/><Relationship Id="rId9" Type="http://schemas.openxmlformats.org/officeDocument/2006/relationships/hyperlink" Target="https://www.pinterest.com/pin/11076047205652413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30" y="428111"/>
            <a:ext cx="5222575" cy="5222575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6849373" y="1486643"/>
            <a:ext cx="3717986" cy="3105510"/>
          </a:xfrm>
          <a:prstGeom prst="wedgeEllipseCallout">
            <a:avLst>
              <a:gd name="adj1" fmla="val -88350"/>
              <a:gd name="adj2" fmla="val 43611"/>
            </a:avLst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HAHAHA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Very </a:t>
            </a: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Funny 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3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5478" y="295232"/>
            <a:ext cx="3174520" cy="1879041"/>
          </a:xfrm>
          <a:prstGeom prst="roundRect">
            <a:avLst/>
          </a:prstGeom>
          <a:solidFill>
            <a:srgbClr val="99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Experiencing Discrimination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43926" y="1785325"/>
            <a:ext cx="3173506" cy="1915408"/>
          </a:xfrm>
          <a:prstGeom prst="roundRect">
            <a:avLst/>
          </a:prstGeom>
          <a:solidFill>
            <a:srgbClr val="0099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Causes Illnesses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81360" y="3206408"/>
            <a:ext cx="3187714" cy="1915408"/>
          </a:xfrm>
          <a:prstGeom prst="roundRect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Influences Unhealthy Habits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46414" y="4694289"/>
            <a:ext cx="3173506" cy="1915986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Lead to Additional Health Risks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79998" y="295232"/>
            <a:ext cx="7924123" cy="42163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60320">
            <a:off x="6529789" y="1535890"/>
            <a:ext cx="1824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entury Gothic" panose="020B0502020202020204" pitchFamily="34" charset="0"/>
              </a:rPr>
              <a:t>Thesis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77968" y="767749"/>
            <a:ext cx="3218967" cy="1904278"/>
          </a:xfrm>
          <a:prstGeom prst="roundRect">
            <a:avLst/>
          </a:prstGeom>
          <a:solidFill>
            <a:srgbClr val="CC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Discriminated Group Requires Aid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91877" y="2335597"/>
            <a:ext cx="3208246" cy="1904278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Positive Discrimination Initiates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97160" y="3868940"/>
            <a:ext cx="3216872" cy="1902117"/>
          </a:xfrm>
          <a:prstGeom prst="roundRect">
            <a:avLst/>
          </a:prstGeom>
          <a:solidFill>
            <a:srgbClr val="66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Discriminated Group Receives Aid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96935" y="767749"/>
            <a:ext cx="5891841" cy="31011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41036">
            <a:off x="5988211" y="1582103"/>
            <a:ext cx="3509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Concession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Arrow 3"/>
          <p:cNvSpPr/>
          <p:nvPr/>
        </p:nvSpPr>
        <p:spPr>
          <a:xfrm>
            <a:off x="2968171" y="336429"/>
            <a:ext cx="1551677" cy="5684808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Century Gothic" panose="020B0502020202020204" pitchFamily="34" charset="0"/>
              </a:rPr>
              <a:t>STRESS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1663594" y="794249"/>
            <a:ext cx="1525258" cy="5226988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Century Gothic" panose="020B0502020202020204" pitchFamily="34" charset="0"/>
              </a:rPr>
              <a:t>STRESS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77853" y="1250829"/>
            <a:ext cx="1463256" cy="4770408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entury Gothic" panose="020B0502020202020204" pitchFamily="34" charset="0"/>
              </a:rPr>
              <a:t>STRESS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955" y="2291556"/>
            <a:ext cx="3942272" cy="2956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53" y="3502324"/>
            <a:ext cx="4630870" cy="347386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453278" y="4718650"/>
            <a:ext cx="1483743" cy="86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82358" y="4718650"/>
            <a:ext cx="14837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102" y="1829588"/>
            <a:ext cx="2158606" cy="3880640"/>
          </a:xfrm>
          <a:prstGeom prst="rect">
            <a:avLst/>
          </a:prstGeom>
        </p:spPr>
      </p:pic>
      <p:sp>
        <p:nvSpPr>
          <p:cNvPr id="12" name="Smiley Face 11"/>
          <p:cNvSpPr/>
          <p:nvPr/>
        </p:nvSpPr>
        <p:spPr>
          <a:xfrm>
            <a:off x="10592720" y="2553728"/>
            <a:ext cx="837278" cy="776377"/>
          </a:xfrm>
          <a:prstGeom prst="smileyFace">
            <a:avLst>
              <a:gd name="adj" fmla="val -4653"/>
            </a:avLst>
          </a:prstGeom>
          <a:solidFill>
            <a:srgbClr val="4AE4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280" y="145389"/>
            <a:ext cx="2547443" cy="377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0686" y="3948701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(Pinterest,2016)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093" y="3507666"/>
            <a:ext cx="6179534" cy="327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327" y="6402976"/>
            <a:ext cx="207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(Pinterest, 2016)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64" y="145389"/>
            <a:ext cx="4171537" cy="27851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84454" y="2944360"/>
            <a:ext cx="5217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(Things </a:t>
            </a:r>
            <a:r>
              <a:rPr lang="en-US" dirty="0">
                <a:latin typeface="Century Gothic" panose="020B0502020202020204" pitchFamily="34" charset="0"/>
              </a:rPr>
              <a:t>you didn’t know about </a:t>
            </a:r>
            <a:r>
              <a:rPr lang="en-US" dirty="0" smtClean="0">
                <a:latin typeface="Century Gothic" panose="020B0502020202020204" pitchFamily="34" charset="0"/>
              </a:rPr>
              <a:t>reindeer,2013)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60" y="145389"/>
            <a:ext cx="4261726" cy="2974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846" y="3129026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(Ethnic </a:t>
            </a:r>
            <a:r>
              <a:rPr lang="en-US" dirty="0">
                <a:latin typeface="Century Gothic" panose="020B0502020202020204" pitchFamily="34" charset="0"/>
              </a:rPr>
              <a:t>groups in </a:t>
            </a:r>
            <a:r>
              <a:rPr lang="en-US" dirty="0" smtClean="0">
                <a:latin typeface="Century Gothic" panose="020B0502020202020204" pitchFamily="34" charset="0"/>
              </a:rPr>
              <a:t>Lapland,2016)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8" y="1009289"/>
            <a:ext cx="3780796" cy="5041061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>
            <a:off x="3631477" y="1164566"/>
            <a:ext cx="837006" cy="4885784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STRESS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6671" y="2917343"/>
            <a:ext cx="2182483" cy="122495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Unhealthy Habits 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427342" y="2355012"/>
            <a:ext cx="741872" cy="7418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27342" y="3953321"/>
            <a:ext cx="862643" cy="5151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790" y="4515227"/>
            <a:ext cx="2377116" cy="22276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1917"/>
          <a:stretch/>
        </p:blipFill>
        <p:spPr>
          <a:xfrm>
            <a:off x="9903125" y="3726610"/>
            <a:ext cx="1379084" cy="28470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370" y="0"/>
            <a:ext cx="2451880" cy="36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0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866" y="1564892"/>
            <a:ext cx="2164268" cy="3883489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2623868" y="30193"/>
            <a:ext cx="6944264" cy="6797615"/>
          </a:xfrm>
          <a:prstGeom prst="donut">
            <a:avLst>
              <a:gd name="adj" fmla="val 10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5771072" y="1495881"/>
            <a:ext cx="776377" cy="772866"/>
          </a:xfrm>
          <a:prstGeom prst="smileyFac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4019854" y="532282"/>
            <a:ext cx="1518249" cy="1350032"/>
          </a:xfrm>
          <a:prstGeom prst="cloudCallout">
            <a:avLst>
              <a:gd name="adj1" fmla="val 42803"/>
              <a:gd name="adj2" fmla="val 85503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Family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 rot="373755">
            <a:off x="7638854" y="2216631"/>
            <a:ext cx="1426971" cy="1156585"/>
          </a:xfrm>
          <a:prstGeom prst="cloudCallout">
            <a:avLst>
              <a:gd name="adj1" fmla="val -65095"/>
              <a:gd name="adj2" fmla="val 63263"/>
            </a:avLst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Love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 rot="1019034">
            <a:off x="6733427" y="670966"/>
            <a:ext cx="1508769" cy="1337580"/>
          </a:xfrm>
          <a:prstGeom prst="cloudCallout">
            <a:avLst>
              <a:gd name="adj1" fmla="val -12294"/>
              <a:gd name="adj2" fmla="val 95977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Friends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975575" y="2199736"/>
            <a:ext cx="1706352" cy="1509623"/>
          </a:xfrm>
          <a:prstGeom prst="cloudCallout">
            <a:avLst>
              <a:gd name="adj1" fmla="val 66596"/>
              <a:gd name="adj2" fmla="val 61281"/>
            </a:avLst>
          </a:prstGeom>
          <a:solidFill>
            <a:srgbClr val="4AE44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Support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6579711" y="5202242"/>
            <a:ext cx="1528490" cy="1123439"/>
          </a:xfrm>
          <a:prstGeom prst="cloudCallout">
            <a:avLst>
              <a:gd name="adj1" fmla="val -96073"/>
              <a:gd name="adj2" fmla="val -1555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Happy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3046857" y="3906765"/>
            <a:ext cx="1801187" cy="1320843"/>
          </a:xfrm>
          <a:prstGeom prst="cloudCallout">
            <a:avLst>
              <a:gd name="adj1" fmla="val 89142"/>
              <a:gd name="adj2" fmla="val -18194"/>
            </a:avLst>
          </a:prstGeom>
          <a:solidFill>
            <a:srgbClr val="FF7C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Beautiful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218233" y="5308201"/>
            <a:ext cx="1121489" cy="940279"/>
          </a:xfrm>
          <a:prstGeom prst="cloudCallout">
            <a:avLst>
              <a:gd name="adj1" fmla="val 73778"/>
              <a:gd name="adj2" fmla="val -87959"/>
            </a:avLst>
          </a:prstGeom>
          <a:solidFill>
            <a:srgbClr val="99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Kind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7343956" y="3699695"/>
            <a:ext cx="1963939" cy="1202585"/>
          </a:xfrm>
          <a:prstGeom prst="cloudCallout">
            <a:avLst>
              <a:gd name="adj1" fmla="val -83856"/>
              <a:gd name="adj2" fmla="val 3480"/>
            </a:avLst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Wonderful</a:t>
            </a:r>
            <a:endParaRPr lang="en-US" dirty="0"/>
          </a:p>
        </p:txBody>
      </p:sp>
      <p:sp>
        <p:nvSpPr>
          <p:cNvPr id="14" name="Oval Callout 13"/>
          <p:cNvSpPr/>
          <p:nvPr/>
        </p:nvSpPr>
        <p:spPr>
          <a:xfrm>
            <a:off x="775321" y="370535"/>
            <a:ext cx="1897811" cy="1673525"/>
          </a:xfrm>
          <a:prstGeom prst="wedgeEllipseCallout">
            <a:avLst>
              <a:gd name="adj1" fmla="val -71742"/>
              <a:gd name="adj2" fmla="val 34149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Black</a:t>
            </a:r>
            <a:endParaRPr lang="en-US" sz="28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679941" y="3506636"/>
            <a:ext cx="1828800" cy="1695606"/>
          </a:xfrm>
          <a:prstGeom prst="wedgeEllipseCallout">
            <a:avLst>
              <a:gd name="adj1" fmla="val -73191"/>
              <a:gd name="adj2" fmla="val 53342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Nazi</a:t>
            </a:r>
            <a:endParaRPr lang="en-US" sz="36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631368" y="2142627"/>
            <a:ext cx="1428744" cy="1034417"/>
          </a:xfrm>
          <a:prstGeom prst="wedgeEllipseCallout">
            <a:avLst>
              <a:gd name="adj1" fmla="val -79400"/>
              <a:gd name="adj2" fmla="val 85075"/>
            </a:avLst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Hate</a:t>
            </a:r>
            <a:endParaRPr lang="en-US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697665" y="5548497"/>
            <a:ext cx="1277910" cy="1116321"/>
          </a:xfrm>
          <a:prstGeom prst="wedgeEllipseCallout">
            <a:avLst>
              <a:gd name="adj1" fmla="val -85637"/>
              <a:gd name="adj2" fmla="val 32362"/>
            </a:avLst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Gay</a:t>
            </a:r>
            <a:endParaRPr lang="en-US" sz="28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9014294" y="111658"/>
            <a:ext cx="2235188" cy="1453234"/>
          </a:xfrm>
          <a:prstGeom prst="wedgeEllipseCallout">
            <a:avLst>
              <a:gd name="adj1" fmla="val 78723"/>
              <a:gd name="adj2" fmla="val 62500"/>
            </a:avLst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Immigrant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9777872" y="1972280"/>
            <a:ext cx="2008795" cy="1655635"/>
          </a:xfrm>
          <a:prstGeom prst="wedgeEllipseCallout">
            <a:avLst>
              <a:gd name="adj1" fmla="val 49164"/>
              <a:gd name="adj2" fmla="val 50516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Lesbian </a:t>
            </a:r>
            <a:endParaRPr lang="en-US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9568132" y="3862230"/>
            <a:ext cx="1992880" cy="1409911"/>
          </a:xfrm>
          <a:prstGeom prst="wedgeEllipseCallout">
            <a:avLst>
              <a:gd name="adj1" fmla="val 59413"/>
              <a:gd name="adj2" fmla="val 53690"/>
            </a:avLst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Disabled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32048" y="5445215"/>
            <a:ext cx="1750222" cy="1194759"/>
          </a:xfrm>
          <a:prstGeom prst="wedgeEllipseCallout">
            <a:avLst>
              <a:gd name="adj1" fmla="val 78235"/>
              <a:gd name="adj2" fmla="val 31453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Old </a:t>
            </a:r>
            <a:endParaRPr lang="en-US" sz="4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6940" y="393738"/>
            <a:ext cx="91181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entury Gothic" panose="020B0502020202020204" pitchFamily="34" charset="0"/>
              </a:rPr>
              <a:t>However </a:t>
            </a:r>
            <a:r>
              <a:rPr lang="en-US" sz="6000" dirty="0">
                <a:latin typeface="Century Gothic" panose="020B0502020202020204" pitchFamily="34" charset="0"/>
              </a:rPr>
              <a:t>there is positive or good discrimination that aids individuals who are seen as discriminated </a:t>
            </a:r>
            <a:r>
              <a:rPr lang="en-US" sz="6000" dirty="0" smtClean="0">
                <a:latin typeface="Century Gothic" panose="020B0502020202020204" pitchFamily="34" charset="0"/>
              </a:rPr>
              <a:t>groups! </a:t>
            </a:r>
            <a:endParaRPr lang="en-US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3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3424913" y="2935568"/>
            <a:ext cx="1499098" cy="843016"/>
          </a:xfrm>
          <a:prstGeom prst="rightArrow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Helps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925" y="1075233"/>
            <a:ext cx="3240870" cy="3343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2259580"/>
            <a:ext cx="3024852" cy="2159408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rot="1123385">
            <a:off x="1099130" y="688662"/>
            <a:ext cx="2146208" cy="1774514"/>
          </a:xfrm>
          <a:prstGeom prst="cloudCallout">
            <a:avLst>
              <a:gd name="adj1" fmla="val -7387"/>
              <a:gd name="adj2" fmla="val 111835"/>
            </a:avLst>
          </a:prstGeom>
          <a:solidFill>
            <a:srgbClr val="00CC99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Age Discrimination act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5" name="Heart 14"/>
          <p:cNvSpPr/>
          <p:nvPr/>
        </p:nvSpPr>
        <p:spPr>
          <a:xfrm>
            <a:off x="8611641" y="1874195"/>
            <a:ext cx="2930503" cy="2544793"/>
          </a:xfrm>
          <a:prstGeom prst="heart">
            <a:avLst/>
          </a:prstGeom>
          <a:solidFill>
            <a:srgbClr val="FF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2800" dirty="0" smtClean="0">
                <a:latin typeface="Century Gothic" panose="020B0502020202020204" pitchFamily="34" charset="0"/>
              </a:rPr>
              <a:t>Providing Beneficial Aid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714720" y="2935569"/>
            <a:ext cx="896921" cy="843015"/>
          </a:xfrm>
          <a:prstGeom prst="rightArrow">
            <a:avLst/>
          </a:prstGeom>
          <a:solidFill>
            <a:srgbClr val="00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entury Gothic" panose="020B0502020202020204" pitchFamily="34" charset="0"/>
              </a:rPr>
              <a:t>By</a:t>
            </a:r>
            <a:endParaRPr 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6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93057" y="130609"/>
            <a:ext cx="3214405" cy="1919000"/>
          </a:xfrm>
          <a:prstGeom prst="roundRect">
            <a:avLst/>
          </a:prstGeom>
          <a:solidFill>
            <a:srgbClr val="99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Experiencing Discrimination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12070" y="1562971"/>
            <a:ext cx="3223031" cy="1906438"/>
          </a:xfrm>
          <a:prstGeom prst="roundRect">
            <a:avLst/>
          </a:prstGeom>
          <a:solidFill>
            <a:srgbClr val="0099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Causes Illness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31880" y="2982771"/>
            <a:ext cx="3214405" cy="1906438"/>
          </a:xfrm>
          <a:prstGeom prst="roundRect">
            <a:avLst/>
          </a:prstGeom>
          <a:solidFill>
            <a:srgbClr val="0000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Influences Unhealthy Habits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09844" y="4680205"/>
            <a:ext cx="3214405" cy="1906438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Lead to Additional Health Risks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6094" y="1222586"/>
            <a:ext cx="3214405" cy="1919000"/>
          </a:xfrm>
          <a:prstGeom prst="roundRect">
            <a:avLst/>
          </a:prstGeom>
          <a:solidFill>
            <a:srgbClr val="CC66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Discriminated Groups Require Aid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40759" y="2970209"/>
            <a:ext cx="3214405" cy="1919000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Positive Discrimination Initiates 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2534" y="4673548"/>
            <a:ext cx="3197295" cy="1899780"/>
          </a:xfrm>
          <a:prstGeom prst="roundRect">
            <a:avLst/>
          </a:prstGeom>
          <a:solidFill>
            <a:srgbClr val="6600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Discriminated Group Receives Aid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78674" y="1168463"/>
            <a:ext cx="3517479" cy="44649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953059" y="130609"/>
            <a:ext cx="3942767" cy="51660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0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6636" y="-56943"/>
            <a:ext cx="6418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Century Gothic" panose="020B0502020202020204" pitchFamily="34" charset="0"/>
              </a:rPr>
              <a:t>It starts with </a:t>
            </a:r>
            <a:r>
              <a:rPr lang="en-US" sz="6000" b="1" dirty="0" smtClean="0">
                <a:latin typeface="Century Gothic" panose="020B0502020202020204" pitchFamily="34" charset="0"/>
              </a:rPr>
              <a:t>you</a:t>
            </a:r>
            <a:r>
              <a:rPr lang="en-US" sz="6000" dirty="0" smtClean="0">
                <a:latin typeface="Century Gothic" panose="020B0502020202020204" pitchFamily="34" charset="0"/>
              </a:rPr>
              <a:t>!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631" y="1222201"/>
            <a:ext cx="2532004" cy="2215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0563" t="23395" r="29578"/>
          <a:stretch/>
        </p:blipFill>
        <p:spPr>
          <a:xfrm>
            <a:off x="6492919" y="1281411"/>
            <a:ext cx="2202733" cy="24665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4074" t="78259" r="45439"/>
          <a:stretch/>
        </p:blipFill>
        <p:spPr>
          <a:xfrm>
            <a:off x="7657039" y="2932213"/>
            <a:ext cx="878541" cy="815789"/>
          </a:xfrm>
          <a:prstGeom prst="rect">
            <a:avLst/>
          </a:prstGeom>
        </p:spPr>
      </p:pic>
      <p:sp>
        <p:nvSpPr>
          <p:cNvPr id="22" name="Teardrop 21"/>
          <p:cNvSpPr/>
          <p:nvPr/>
        </p:nvSpPr>
        <p:spPr>
          <a:xfrm rot="3652456" flipH="1">
            <a:off x="8331981" y="1315011"/>
            <a:ext cx="151214" cy="126426"/>
          </a:xfrm>
          <a:prstGeom prst="teardrop">
            <a:avLst>
              <a:gd name="adj" fmla="val 142969"/>
            </a:avLst>
          </a:prstGeom>
          <a:solidFill>
            <a:srgbClr val="467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690" y="1678721"/>
            <a:ext cx="140220" cy="2194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237" y="1171671"/>
            <a:ext cx="140220" cy="2194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800" y="2195138"/>
            <a:ext cx="140220" cy="2194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523" y="1294334"/>
            <a:ext cx="140220" cy="2194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596" y="1733189"/>
            <a:ext cx="140220" cy="2194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128" y="1788458"/>
            <a:ext cx="140220" cy="2194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554" y="2195138"/>
            <a:ext cx="140220" cy="2194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661" y="2932213"/>
            <a:ext cx="140220" cy="2194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169" y="2532488"/>
            <a:ext cx="140220" cy="2194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602" y="1296061"/>
            <a:ext cx="140220" cy="2194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790" y="2869837"/>
            <a:ext cx="140220" cy="2194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148" y="3190085"/>
            <a:ext cx="140220" cy="2194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905" y="1875266"/>
            <a:ext cx="140220" cy="2194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478" y="1178087"/>
            <a:ext cx="140220" cy="21947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013012" y="4740114"/>
            <a:ext cx="10149569" cy="198060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527176" y="3528513"/>
            <a:ext cx="1541973" cy="1133216"/>
          </a:xfrm>
          <a:prstGeom prst="straightConnector1">
            <a:avLst/>
          </a:prstGeom>
          <a:ln w="57150">
            <a:solidFill>
              <a:srgbClr val="0046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6294403" y="3644322"/>
            <a:ext cx="1604829" cy="1017407"/>
          </a:xfrm>
          <a:prstGeom prst="straightConnector1">
            <a:avLst/>
          </a:prstGeom>
          <a:ln w="57150">
            <a:solidFill>
              <a:srgbClr val="1FCF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100263" y="5462395"/>
            <a:ext cx="2151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Discrimination</a:t>
            </a:r>
            <a:endParaRPr lang="en-US" sz="2400" dirty="0"/>
          </a:p>
        </p:txBody>
      </p:sp>
      <p:sp>
        <p:nvSpPr>
          <p:cNvPr id="58" name="&quot;No&quot; Symbol 57"/>
          <p:cNvSpPr/>
          <p:nvPr/>
        </p:nvSpPr>
        <p:spPr>
          <a:xfrm>
            <a:off x="1421344" y="5048369"/>
            <a:ext cx="1479176" cy="1289715"/>
          </a:xfrm>
          <a:prstGeom prst="noSmoking">
            <a:avLst>
              <a:gd name="adj" fmla="val 8245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Cross 59"/>
          <p:cNvSpPr/>
          <p:nvPr/>
        </p:nvSpPr>
        <p:spPr>
          <a:xfrm>
            <a:off x="3591031" y="5373839"/>
            <a:ext cx="714602" cy="644965"/>
          </a:xfrm>
          <a:prstGeom prst="plus">
            <a:avLst>
              <a:gd name="adj" fmla="val 3471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4641476" y="4894956"/>
            <a:ext cx="573567" cy="1736499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Stress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571635" y="5462395"/>
            <a:ext cx="722768" cy="1333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635" y="5713383"/>
            <a:ext cx="725487" cy="1280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995" y="4938183"/>
            <a:ext cx="1006044" cy="1385639"/>
          </a:xfrm>
          <a:prstGeom prst="rect">
            <a:avLst/>
          </a:prstGeom>
        </p:spPr>
      </p:pic>
      <p:sp>
        <p:nvSpPr>
          <p:cNvPr id="65" name="Smiley Face 64"/>
          <p:cNvSpPr/>
          <p:nvPr/>
        </p:nvSpPr>
        <p:spPr>
          <a:xfrm>
            <a:off x="6970072" y="5031593"/>
            <a:ext cx="388260" cy="342246"/>
          </a:xfrm>
          <a:prstGeom prst="smileyFac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883384" y="4810950"/>
            <a:ext cx="1090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0B0F0"/>
                </a:solidFill>
              </a:rPr>
              <a:t>&amp;</a:t>
            </a:r>
            <a:endParaRPr lang="en-US" sz="9600" dirty="0">
              <a:solidFill>
                <a:srgbClr val="00B0F0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9155016" y="4740114"/>
            <a:ext cx="1085496" cy="1956063"/>
          </a:xfrm>
          <a:prstGeom prst="rect">
            <a:avLst/>
          </a:prstGeom>
        </p:spPr>
      </p:pic>
      <p:sp>
        <p:nvSpPr>
          <p:cNvPr id="68" name="Smiley Face 67"/>
          <p:cNvSpPr/>
          <p:nvPr/>
        </p:nvSpPr>
        <p:spPr>
          <a:xfrm>
            <a:off x="9573066" y="5175877"/>
            <a:ext cx="286926" cy="286518"/>
          </a:xfrm>
          <a:prstGeom prst="smileyFac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35" y="1210213"/>
            <a:ext cx="4545216" cy="4536014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624423" y="881669"/>
            <a:ext cx="3743864" cy="3079630"/>
          </a:xfrm>
          <a:prstGeom prst="wedgeEllipseCallout">
            <a:avLst>
              <a:gd name="adj1" fmla="val -91109"/>
              <a:gd name="adj2" fmla="val 60820"/>
            </a:avLst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Really Guy’s? How old are you? 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298" y="0"/>
            <a:ext cx="11473131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References</a:t>
            </a:r>
            <a:endParaRPr lang="en-US" sz="1400" dirty="0"/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Australian Human Rights Commission. (2016, April 19). Retrieved April 19, 2016, from 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www.humanrights.gov.au/quick-guide/12078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Ethnic groups in Lapland. (</a:t>
            </a:r>
            <a:r>
              <a:rPr lang="en-US" sz="1400" dirty="0" err="1"/>
              <a:t>n.d.</a:t>
            </a:r>
            <a:r>
              <a:rPr lang="en-US" sz="1400" dirty="0"/>
              <a:t>). Retrieved May 09, 2016, from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www.snipview.com/q/Ethnic_groups_in_Lapland?alt=Ethnic_groups_in_lapland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Gibbons, F. X., Kingsbury, J. H., </a:t>
            </a:r>
            <a:r>
              <a:rPr lang="en-US" sz="1400" dirty="0" err="1"/>
              <a:t>Weng</a:t>
            </a:r>
            <a:r>
              <a:rPr lang="en-US" sz="1400" dirty="0"/>
              <a:t>, C., Gerrard, M., </a:t>
            </a:r>
            <a:r>
              <a:rPr lang="en-US" sz="1400" dirty="0" err="1"/>
              <a:t>Cutrona</a:t>
            </a:r>
            <a:r>
              <a:rPr lang="en-US" sz="1400" dirty="0"/>
              <a:t>, C. E., &amp; Wills, T. A. (2014, January). Effects of perceived racial discrimination on health status and health behavior: A differential mediation hypothesis [Scholarly project]. In Iastate.edu. Retrieved April 19, 2016, from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lib.dr.iastate.edu/cgi/viewcontent.cgi?article=1002&amp;context=psychology_pubs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 err="1"/>
              <a:t>Gilhooley</a:t>
            </a:r>
            <a:r>
              <a:rPr lang="en-US" sz="1400" dirty="0"/>
              <a:t>, D. (2008, December 29). Positive discrimination and positive action. Retrieved April 19, 2016, from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www.timeshighereducation.com/news/positive-discrimination-and-positive-action/404799.article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Hansen, K. L. (2015). Ethnic discrimination and health: The relationship between experienced ethnic discrimination and multiple health domains in Norway's rural Sami population. Retrieved April 19, 2016, from </a:t>
            </a: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www.circumpolarhealthjournal.net/index.php/ijch/article/view/25125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 err="1"/>
              <a:t>Kolarcik</a:t>
            </a:r>
            <a:r>
              <a:rPr lang="en-US" sz="1400" dirty="0"/>
              <a:t>, P., </a:t>
            </a:r>
            <a:r>
              <a:rPr lang="en-US" sz="1400" dirty="0" err="1"/>
              <a:t>Geckova</a:t>
            </a:r>
            <a:r>
              <a:rPr lang="en-US" sz="1400" dirty="0"/>
              <a:t>, A. M., </a:t>
            </a:r>
            <a:r>
              <a:rPr lang="en-US" sz="1400" dirty="0" err="1"/>
              <a:t>Reijneveld</a:t>
            </a:r>
            <a:r>
              <a:rPr lang="en-US" sz="1400" dirty="0"/>
              <a:t>, S. A., &amp; Van </a:t>
            </a:r>
            <a:r>
              <a:rPr lang="en-US" sz="1400" dirty="0" err="1"/>
              <a:t>Dijk</a:t>
            </a:r>
            <a:r>
              <a:rPr lang="en-US" sz="1400" dirty="0"/>
              <a:t>, J. P. (2015, November 19). International Journal for Equity in Health. Retrieved April 19, 2016, from </a:t>
            </a:r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equityhealthj.biomedcentral.com/articles/10.1186/s12939-015-0270-z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Merriam-Webster. Merriam-Webster, 10 May 2016. Web. 10 May 2016. </a:t>
            </a:r>
            <a:r>
              <a:rPr lang="en-US" sz="1400" dirty="0">
                <a:hlinkClick r:id="rId8"/>
              </a:rPr>
              <a:t>http://www.merriam-webster.com/dictionary/discrimination</a:t>
            </a:r>
            <a:r>
              <a:rPr lang="en-US" sz="1400" dirty="0" smtClean="0"/>
              <a:t>.</a:t>
            </a:r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Pinterest. (</a:t>
            </a:r>
            <a:r>
              <a:rPr lang="en-US" sz="1400" dirty="0" err="1"/>
              <a:t>n.d.</a:t>
            </a:r>
            <a:r>
              <a:rPr lang="en-US" sz="1400" dirty="0"/>
              <a:t>). Retrieved from </a:t>
            </a:r>
            <a:r>
              <a:rPr lang="en-US" sz="1400" dirty="0">
                <a:hlinkClick r:id="rId9"/>
              </a:rPr>
              <a:t>https://www.pinterest.com/pin/110760472056524138</a:t>
            </a:r>
            <a:r>
              <a:rPr lang="en-US" sz="1400" dirty="0" smtClean="0">
                <a:hlinkClick r:id="rId9"/>
              </a:rPr>
              <a:t>/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/>
              <a:t>Things you didn’t know about reindeer. (2013). Retrieved May 09, 2016, from </a:t>
            </a:r>
            <a:r>
              <a:rPr lang="en-US" sz="1400" dirty="0">
                <a:hlinkClick r:id="rId10"/>
              </a:rPr>
              <a:t>http://newpittsburghcourieronline.com/2013/12/24/things-you-didnt-know-about-reindeer</a:t>
            </a:r>
            <a:r>
              <a:rPr lang="en-US" sz="1400" dirty="0" smtClean="0">
                <a:hlinkClick r:id="rId10"/>
              </a:rPr>
              <a:t>/</a:t>
            </a:r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 smtClean="0"/>
          </a:p>
          <a:p>
            <a:pPr marL="457200" indent="-457200"/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 smtClean="0"/>
              <a:t> </a:t>
            </a:r>
          </a:p>
          <a:p>
            <a:pPr marL="457200" indent="-457200"/>
            <a:endParaRPr lang="en-US" sz="1400" dirty="0" smtClean="0"/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 smtClean="0"/>
          </a:p>
          <a:p>
            <a:pPr marL="457200" indent="-457200"/>
            <a:r>
              <a:rPr lang="en-US" sz="1400" dirty="0" smtClean="0"/>
              <a:t> </a:t>
            </a:r>
          </a:p>
          <a:p>
            <a:pPr marL="457200" indent="-457200"/>
            <a:endParaRPr lang="en-US" sz="1400" dirty="0" smtClean="0"/>
          </a:p>
          <a:p>
            <a:pPr marL="457200" indent="-457200"/>
            <a:r>
              <a:rPr lang="en-US" sz="1400" dirty="0" smtClean="0"/>
              <a:t> </a:t>
            </a:r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68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48" y="742492"/>
            <a:ext cx="4057537" cy="40575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93" y="265027"/>
            <a:ext cx="4758800" cy="4791923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745698" y="166084"/>
            <a:ext cx="3789977" cy="3405252"/>
          </a:xfrm>
          <a:prstGeom prst="wedgeEllipseCallout">
            <a:avLst>
              <a:gd name="adj1" fmla="val -148528"/>
              <a:gd name="adj2" fmla="val 56668"/>
            </a:avLst>
          </a:prstGeom>
          <a:solidFill>
            <a:srgbClr val="FFFF6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Ouch that really hurt.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578148" y="4392197"/>
            <a:ext cx="2570672" cy="1871932"/>
          </a:xfrm>
          <a:prstGeom prst="wedgeEllipseCallout">
            <a:avLst>
              <a:gd name="adj1" fmla="val -77880"/>
              <a:gd name="adj2" fmla="val -43952"/>
            </a:avLst>
          </a:prstGeom>
          <a:solidFill>
            <a:srgbClr val="FFFF6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Sorry I can’t go out today. I don’t feel well. 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859328" y="3669189"/>
            <a:ext cx="2070340" cy="1814250"/>
          </a:xfrm>
          <a:prstGeom prst="wedgeEllipseCallout">
            <a:avLst>
              <a:gd name="adj1" fmla="val -98333"/>
              <a:gd name="adj2" fmla="val -24513"/>
            </a:avLst>
          </a:prstGeom>
          <a:solidFill>
            <a:srgbClr val="FFFF6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My Head Hurts.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358592" y="5328163"/>
            <a:ext cx="1794201" cy="1319841"/>
          </a:xfrm>
          <a:prstGeom prst="wedgeEllipseCallout">
            <a:avLst>
              <a:gd name="adj1" fmla="val -44872"/>
              <a:gd name="adj2" fmla="val -77369"/>
            </a:avLst>
          </a:prstGeom>
          <a:solidFill>
            <a:srgbClr val="FFFF6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I’m so Tired.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464" y="241540"/>
            <a:ext cx="4772561" cy="4698424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552756" y="241540"/>
            <a:ext cx="4028536" cy="3942271"/>
          </a:xfrm>
          <a:prstGeom prst="wedgeEllipseCallout">
            <a:avLst>
              <a:gd name="adj1" fmla="val 140385"/>
              <a:gd name="adj2" fmla="val 32509"/>
            </a:avLst>
          </a:prstGeom>
          <a:solidFill>
            <a:srgbClr val="CCCC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Please STOP! </a:t>
            </a:r>
            <a:endParaRPr lang="en-US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29431" y="3899140"/>
            <a:ext cx="3165895" cy="2777705"/>
          </a:xfrm>
          <a:prstGeom prst="wedgeEllipseCallout">
            <a:avLst>
              <a:gd name="adj1" fmla="val 94650"/>
              <a:gd name="adj2" fmla="val -55393"/>
            </a:avLst>
          </a:prstGeom>
          <a:solidFill>
            <a:srgbClr val="CCCC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It Hurts!</a:t>
            </a:r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15430" y="4088920"/>
            <a:ext cx="2621069" cy="2587925"/>
          </a:xfrm>
          <a:prstGeom prst="wedgeEllipseCallout">
            <a:avLst>
              <a:gd name="adj1" fmla="val 119876"/>
              <a:gd name="adj2" fmla="val -33916"/>
            </a:avLst>
          </a:prstGeom>
          <a:solidFill>
            <a:srgbClr val="CCCC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 AWAY! 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2733"/>
            <a:ext cx="12486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Century Gothic" panose="020B0502020202020204" pitchFamily="34" charset="0"/>
              </a:rPr>
              <a:t>Does Experiencing </a:t>
            </a:r>
            <a:r>
              <a:rPr lang="en-US" sz="9600" dirty="0">
                <a:latin typeface="Century Gothic" panose="020B0502020202020204" pitchFamily="34" charset="0"/>
              </a:rPr>
              <a:t>D</a:t>
            </a:r>
            <a:r>
              <a:rPr lang="en-US" sz="9600" dirty="0" smtClean="0">
                <a:latin typeface="Century Gothic" panose="020B0502020202020204" pitchFamily="34" charset="0"/>
              </a:rPr>
              <a:t>iscrimination </a:t>
            </a:r>
            <a:r>
              <a:rPr lang="en-US" sz="9600" dirty="0">
                <a:latin typeface="Century Gothic" panose="020B0502020202020204" pitchFamily="34" charset="0"/>
              </a:rPr>
              <a:t>N</a:t>
            </a:r>
            <a:r>
              <a:rPr lang="en-US" sz="9600" dirty="0" smtClean="0">
                <a:latin typeface="Century Gothic" panose="020B0502020202020204" pitchFamily="34" charset="0"/>
              </a:rPr>
              <a:t>egatively </a:t>
            </a:r>
            <a:r>
              <a:rPr lang="en-US" sz="9600" dirty="0">
                <a:latin typeface="Century Gothic" panose="020B0502020202020204" pitchFamily="34" charset="0"/>
              </a:rPr>
              <a:t>I</a:t>
            </a:r>
            <a:r>
              <a:rPr lang="en-US" sz="9600" dirty="0" smtClean="0">
                <a:latin typeface="Century Gothic" panose="020B0502020202020204" pitchFamily="34" charset="0"/>
              </a:rPr>
              <a:t>mpact Health</a:t>
            </a:r>
            <a:r>
              <a:rPr lang="en-US" sz="9600" dirty="0">
                <a:latin typeface="Century Gothic" panose="020B0502020202020204" pitchFamily="34" charset="0"/>
              </a:rPr>
              <a:t>?</a:t>
            </a:r>
            <a:r>
              <a:rPr lang="en-US" sz="9600" dirty="0" smtClean="0">
                <a:latin typeface="Century Gothic" panose="020B0502020202020204" pitchFamily="34" charset="0"/>
              </a:rPr>
              <a:t>   </a:t>
            </a:r>
            <a:endParaRPr lang="en-US" sz="9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183"/>
            <a:ext cx="12192000" cy="341119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My Perspective:  </a:t>
            </a:r>
            <a:br>
              <a:rPr 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67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Does Experiencing  Discrimination </a:t>
            </a:r>
            <a:r>
              <a:rPr lang="en-US" sz="6700" dirty="0">
                <a:solidFill>
                  <a:schemeClr val="tx1"/>
                </a:solidFill>
                <a:latin typeface="Century Gothic" panose="020B0502020202020204" pitchFamily="34" charset="0"/>
              </a:rPr>
              <a:t>N</a:t>
            </a:r>
            <a:r>
              <a:rPr lang="en-US" sz="67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egatively </a:t>
            </a:r>
            <a:r>
              <a:rPr lang="en-US" sz="6700" dirty="0">
                <a:solidFill>
                  <a:schemeClr val="tx1"/>
                </a:solidFill>
                <a:latin typeface="Century Gothic" panose="020B0502020202020204" pitchFamily="34" charset="0"/>
              </a:rPr>
              <a:t>I</a:t>
            </a:r>
            <a:r>
              <a:rPr lang="en-US" sz="67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mpact Physical Health? </a:t>
            </a:r>
            <a:endParaRPr lang="en-US" sz="6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00" y="3697490"/>
            <a:ext cx="3161071" cy="2693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Callout 4"/>
          <p:cNvSpPr/>
          <p:nvPr/>
        </p:nvSpPr>
        <p:spPr>
          <a:xfrm rot="1618267">
            <a:off x="7991728" y="3445846"/>
            <a:ext cx="1600779" cy="1458880"/>
          </a:xfrm>
          <a:prstGeom prst="wedgeEllipseCallou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 CHRISTY" panose="02000000000000000000" pitchFamily="2" charset="0"/>
              </a:rPr>
              <a:t>Gay</a:t>
            </a:r>
            <a:endParaRPr lang="en-US" sz="4000" dirty="0">
              <a:solidFill>
                <a:schemeClr val="bg1"/>
              </a:solidFill>
              <a:latin typeface="AR CHRISTY" panose="02000000000000000000" pitchFamily="2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10089964" y="3763343"/>
            <a:ext cx="1700982" cy="1900327"/>
          </a:xfrm>
          <a:prstGeom prst="wedgeEllipseCallout">
            <a:avLst>
              <a:gd name="adj1" fmla="val -81590"/>
              <a:gd name="adj2" fmla="val 18039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Black</a:t>
            </a:r>
            <a:endParaRPr lang="en-US" sz="32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8429591" y="5491364"/>
            <a:ext cx="1956619" cy="1297858"/>
          </a:xfrm>
          <a:prstGeom prst="wedgeEllipseCallout">
            <a:avLst>
              <a:gd name="adj1" fmla="val -70582"/>
              <a:gd name="adj2" fmla="val -34470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Lesbian</a:t>
            </a:r>
            <a:endParaRPr lang="en-US" sz="28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1830111" y="3460376"/>
            <a:ext cx="2202426" cy="1297858"/>
          </a:xfrm>
          <a:prstGeom prst="wedgeEllipseCallout">
            <a:avLst>
              <a:gd name="adj1" fmla="val 53721"/>
              <a:gd name="adj2" fmla="val 56439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Nazi</a:t>
            </a:r>
            <a:endParaRPr lang="en-US" sz="48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6183" y="4424805"/>
            <a:ext cx="2176825" cy="1238865"/>
          </a:xfrm>
          <a:prstGeom prst="wedgeEllipseCallout">
            <a:avLst>
              <a:gd name="adj1" fmla="val 76071"/>
              <a:gd name="adj2" fmla="val 4833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Terrorist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666591" y="5511028"/>
            <a:ext cx="2173118" cy="1258529"/>
          </a:xfrm>
          <a:prstGeom prst="wedgeEllipseCallout">
            <a:avLst>
              <a:gd name="adj1" fmla="val 56382"/>
              <a:gd name="adj2" fmla="val -4474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HP Simplified Light" panose="020B0404020204020204" pitchFamily="34" charset="0"/>
              </a:rPr>
              <a:t>Girl</a:t>
            </a:r>
            <a:endParaRPr lang="en-US" sz="4800" dirty="0">
              <a:solidFill>
                <a:schemeClr val="bg1"/>
              </a:solidFill>
              <a:latin typeface="HP Simplified Light" panose="020B04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1301">
            <a:off x="2197731" y="2783603"/>
            <a:ext cx="6090604" cy="388580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1409073">
            <a:off x="6221120" y="515092"/>
            <a:ext cx="4431743" cy="3430248"/>
          </a:xfrm>
          <a:prstGeom prst="cloudCallout">
            <a:avLst>
              <a:gd name="adj1" fmla="val -46556"/>
              <a:gd name="adj2" fmla="val 84693"/>
            </a:avLst>
          </a:prstGeom>
          <a:solidFill>
            <a:schemeClr val="tx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“The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practice of unfairly treating a person or group differently from other people or groups of people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.”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09508">
            <a:off x="596348" y="1132455"/>
            <a:ext cx="4377008" cy="2918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94" y="-119187"/>
            <a:ext cx="7635883" cy="7215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14" y="1734514"/>
            <a:ext cx="2030624" cy="203062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0779347">
            <a:off x="8512968" y="4132554"/>
            <a:ext cx="1236634" cy="1940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454" y="3942602"/>
            <a:ext cx="3381951" cy="2296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81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48" y="206188"/>
            <a:ext cx="115555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Century Gothic" panose="020B0502020202020204" pitchFamily="34" charset="0"/>
              </a:rPr>
              <a:t>Does Experiencing   Discrimination Negatively Impact Physical Health? </a:t>
            </a:r>
            <a:endParaRPr lang="en-US" sz="9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2334</TotalTime>
  <Words>490</Words>
  <Application>Microsoft Office PowerPoint</Application>
  <PresentationFormat>Widescreen</PresentationFormat>
  <Paragraphs>104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 CHRISTY</vt:lpstr>
      <vt:lpstr>Calisto MT</vt:lpstr>
      <vt:lpstr>Century Gothic</vt:lpstr>
      <vt:lpstr>Courier New</vt:lpstr>
      <vt:lpstr>Edwardian Script ITC</vt:lpstr>
      <vt:lpstr>Harrington</vt:lpstr>
      <vt:lpstr>HP Simplified Light</vt:lpstr>
      <vt:lpstr>Lucida Handwriting</vt:lpstr>
      <vt:lpstr>MV Boli</vt:lpstr>
      <vt:lpstr>Trebuchet MS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Perspective:   Does Experiencing  Discrimination Negatively Impact Physical Health?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Natascha Jonsef</dc:creator>
  <cp:lastModifiedBy>Natascha Jonsef</cp:lastModifiedBy>
  <cp:revision>111</cp:revision>
  <dcterms:created xsi:type="dcterms:W3CDTF">2016-04-17T15:42:03Z</dcterms:created>
  <dcterms:modified xsi:type="dcterms:W3CDTF">2016-05-13T02:42:29Z</dcterms:modified>
</cp:coreProperties>
</file>